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33279" x="372035"/>
            <a:ext cy="3330600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678300" x="372035"/>
            <a:ext cy="9048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1163170" x="372035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y="1163170" x="4657164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4276652" x="372035"/>
            <a:ext cy="649199" cx="83999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0" name="Shape 30"/>
          <p:cNvSpPr/>
          <p:nvPr/>
        </p:nvSpPr>
        <p:spPr>
          <a:xfrm>
            <a:off y="233279" x="372035"/>
            <a:ext cy="3868499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>
            <a:off y="235584" x="372035"/>
            <a:ext cy="4672199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500" lang="en"/>
              <a:t>Literal Meaning to Insightful Observations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Making Strong Character Inferences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Literal Meaning vs. Deeper Meaning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1408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When making an inference, you can infer the literal meaning of a quote or event. You can also make inferences that have deeper meaning beyond identifying synonyms of words.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556875" x="345175"/>
            <a:ext cy="1541975" cx="288947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/>
          <p:nvPr/>
        </p:nvSpPr>
        <p:spPr>
          <a:xfrm>
            <a:off y="2530950" x="1732325"/>
            <a:ext cy="1408500" cx="28494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“Uncle, this is a Montague, our foe, a villain, that is hither come in spite to scorn at our solemnity this night.”</a:t>
            </a:r>
          </a:p>
        </p:txBody>
      </p:sp>
      <p:sp>
        <p:nvSpPr>
          <p:cNvPr id="44" name="Shape 44"/>
          <p:cNvSpPr/>
          <p:nvPr/>
        </p:nvSpPr>
        <p:spPr>
          <a:xfrm>
            <a:off y="2888075" x="5194400"/>
            <a:ext cy="749099" cx="30164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Tybalt identifies Romeo and expresses his deep hate for Montagues.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y="2530950" x="6276500"/>
            <a:ext cy="411899" cx="146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Literal</a:t>
            </a:r>
          </a:p>
        </p:txBody>
      </p:sp>
      <p:sp>
        <p:nvSpPr>
          <p:cNvPr id="46" name="Shape 46"/>
          <p:cNvSpPr/>
          <p:nvPr/>
        </p:nvSpPr>
        <p:spPr>
          <a:xfrm>
            <a:off y="4107275" x="5194400"/>
            <a:ext cy="857400" cx="30164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Readers can infer that Tybalt likes or at least wants to start trouble. Otherwise, he wouldn’t even bring it to Capulet’s attention.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y="3750150" x="6276500"/>
            <a:ext cy="411899" cx="146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Deeper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Examples</a:t>
            </a:r>
          </a:p>
        </p:txBody>
      </p:sp>
      <p:sp>
        <p:nvSpPr>
          <p:cNvPr id="53" name="Shape 53"/>
          <p:cNvSpPr/>
          <p:nvPr/>
        </p:nvSpPr>
        <p:spPr>
          <a:xfrm>
            <a:off y="1199925" x="428050"/>
            <a:ext cy="1020600" cx="2508299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200" lang="en"/>
              <a:t>“Go, girl, seek happy nights for happy days.” 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200" lang="en"/>
              <a:t>-Nurse</a:t>
            </a:r>
          </a:p>
        </p:txBody>
      </p:sp>
      <p:sp>
        <p:nvSpPr>
          <p:cNvPr id="54" name="Shape 54"/>
          <p:cNvSpPr/>
          <p:nvPr/>
        </p:nvSpPr>
        <p:spPr>
          <a:xfrm>
            <a:off y="1440275" x="2984600"/>
            <a:ext cy="749099" cx="2698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Nurse telling Juliet to go get ready and seek out fun at the party. </a:t>
            </a:r>
          </a:p>
        </p:txBody>
      </p:sp>
      <p:sp>
        <p:nvSpPr>
          <p:cNvPr id="55" name="Shape 55"/>
          <p:cNvSpPr/>
          <p:nvPr/>
        </p:nvSpPr>
        <p:spPr>
          <a:xfrm>
            <a:off y="1440275" x="5727800"/>
            <a:ext cy="857400" cx="30164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Reader can infer that the nurse not only raised Juliet because it was her job, but she also truly cares for her happiness.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1083150" x="6809900"/>
            <a:ext cy="411899" cx="146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Deeper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y="1083150" x="3952553"/>
            <a:ext cy="411899" cx="131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Literal</a:t>
            </a:r>
          </a:p>
        </p:txBody>
      </p:sp>
      <p:sp>
        <p:nvSpPr>
          <p:cNvPr id="58" name="Shape 58"/>
          <p:cNvSpPr/>
          <p:nvPr/>
        </p:nvSpPr>
        <p:spPr>
          <a:xfrm>
            <a:off y="2419125" x="351850"/>
            <a:ext cy="1097700" cx="2508299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200" lang="en"/>
              <a:t>“Not having that which having makes them short.” 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200" lang="en"/>
              <a:t>-Romeo</a:t>
            </a:r>
          </a:p>
        </p:txBody>
      </p:sp>
      <p:sp>
        <p:nvSpPr>
          <p:cNvPr id="59" name="Shape 59"/>
          <p:cNvSpPr/>
          <p:nvPr/>
        </p:nvSpPr>
        <p:spPr>
          <a:xfrm>
            <a:off y="2583275" x="2908400"/>
            <a:ext cy="857400" cx="2698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Romeo’s days seem long because he doesn’t have love, which is exciting and makes time go by quickly. </a:t>
            </a:r>
          </a:p>
        </p:txBody>
      </p:sp>
      <p:sp>
        <p:nvSpPr>
          <p:cNvPr id="60" name="Shape 60"/>
          <p:cNvSpPr/>
          <p:nvPr/>
        </p:nvSpPr>
        <p:spPr>
          <a:xfrm>
            <a:off y="2583275" x="5651600"/>
            <a:ext cy="1195800" cx="3123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"/>
              <a:t>Readers can infer that Romeo is a relatively emotional character and is thinking about love. He emphasizes that his days seem long without love, which would make life more exciting and pass quicker. </a:t>
            </a:r>
          </a:p>
        </p:txBody>
      </p:sp>
      <p:sp>
        <p:nvSpPr>
          <p:cNvPr id="61" name="Shape 61"/>
          <p:cNvSpPr/>
          <p:nvPr/>
        </p:nvSpPr>
        <p:spPr>
          <a:xfrm>
            <a:off y="3714525" x="351850"/>
            <a:ext cy="989400" cx="2508299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/>
              <a:t>The Nurse is telling a dirty joke/memory about Juliet and can’t stop laughing</a:t>
            </a:r>
          </a:p>
        </p:txBody>
      </p:sp>
      <p:sp>
        <p:nvSpPr>
          <p:cNvPr id="62" name="Shape 62"/>
          <p:cNvSpPr/>
          <p:nvPr/>
        </p:nvSpPr>
        <p:spPr>
          <a:xfrm>
            <a:off y="3878675" x="2908400"/>
            <a:ext cy="857400" cx="2698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She is talking about something that happened to Juliet in the past. </a:t>
            </a:r>
          </a:p>
        </p:txBody>
      </p:sp>
      <p:sp>
        <p:nvSpPr>
          <p:cNvPr id="63" name="Shape 63"/>
          <p:cNvSpPr/>
          <p:nvPr/>
        </p:nvSpPr>
        <p:spPr>
          <a:xfrm>
            <a:off y="3878675" x="5651600"/>
            <a:ext cy="1122299" cx="3123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Readers can infer that the nurse can take a joke and doesn’t take things serious all the time. She is a laid back person who likes a good laugh.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More Examples</a:t>
            </a:r>
          </a:p>
        </p:txBody>
      </p:sp>
      <p:sp>
        <p:nvSpPr>
          <p:cNvPr id="69" name="Shape 69"/>
          <p:cNvSpPr/>
          <p:nvPr/>
        </p:nvSpPr>
        <p:spPr>
          <a:xfrm>
            <a:off y="1199925" x="428050"/>
            <a:ext cy="989400" cx="2508299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/>
              <a:t>Romeo jumps the wall to get to Juliet. </a:t>
            </a:r>
          </a:p>
        </p:txBody>
      </p:sp>
      <p:sp>
        <p:nvSpPr>
          <p:cNvPr id="70" name="Shape 70"/>
          <p:cNvSpPr/>
          <p:nvPr/>
        </p:nvSpPr>
        <p:spPr>
          <a:xfrm>
            <a:off y="1440275" x="2984600"/>
            <a:ext cy="749099" cx="2698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200" lang="en"/>
              <a:t>He is willing to risk sneaking into the Capulet grounds after the party.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1440275" x="5727800"/>
            <a:ext cy="857400" cx="30164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Reader can infer that Romeo is a hopeless romantic because he is willing to take risks to see his love.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1083150" x="6809900"/>
            <a:ext cy="411899" cx="146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Deeper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1083150" x="3952553"/>
            <a:ext cy="411899" cx="131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Literal</a:t>
            </a:r>
          </a:p>
        </p:txBody>
      </p:sp>
      <p:sp>
        <p:nvSpPr>
          <p:cNvPr id="74" name="Shape 74"/>
          <p:cNvSpPr/>
          <p:nvPr/>
        </p:nvSpPr>
        <p:spPr>
          <a:xfrm>
            <a:off y="2342925" x="351850"/>
            <a:ext cy="989400" cx="2508299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/>
              <a:t>When she is alone (or thinks she is), Juliet speaks of Romeo. </a:t>
            </a:r>
          </a:p>
        </p:txBody>
      </p:sp>
      <p:sp>
        <p:nvSpPr>
          <p:cNvPr id="75" name="Shape 75"/>
          <p:cNvSpPr/>
          <p:nvPr/>
        </p:nvSpPr>
        <p:spPr>
          <a:xfrm>
            <a:off y="2583275" x="2908400"/>
            <a:ext cy="857400" cx="2698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She is talking about Romeo.</a:t>
            </a:r>
          </a:p>
        </p:txBody>
      </p:sp>
      <p:sp>
        <p:nvSpPr>
          <p:cNvPr id="76" name="Shape 76"/>
          <p:cNvSpPr/>
          <p:nvPr/>
        </p:nvSpPr>
        <p:spPr>
          <a:xfrm>
            <a:off y="2583275" x="5651600"/>
            <a:ext cy="1122299" cx="3123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Readers can infer that Juliet has already fallen in love with Romeo. When she is alone, she thinks of him like a school-girl thinks of her crush. </a:t>
            </a:r>
          </a:p>
        </p:txBody>
      </p:sp>
      <p:sp>
        <p:nvSpPr>
          <p:cNvPr id="77" name="Shape 77"/>
          <p:cNvSpPr/>
          <p:nvPr/>
        </p:nvSpPr>
        <p:spPr>
          <a:xfrm>
            <a:off y="3638325" x="351850"/>
            <a:ext cy="989400" cx="2508299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200" lang="en"/>
              <a:t>“Is love a tender thing?”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200" lang="en"/>
              <a:t>-Romeo</a:t>
            </a:r>
          </a:p>
        </p:txBody>
      </p:sp>
      <p:sp>
        <p:nvSpPr>
          <p:cNvPr id="78" name="Shape 78"/>
          <p:cNvSpPr/>
          <p:nvPr/>
        </p:nvSpPr>
        <p:spPr>
          <a:xfrm>
            <a:off y="3878675" x="2908400"/>
            <a:ext cy="857400" cx="2698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Romeo is if love is supposed to actually be “tender.”</a:t>
            </a:r>
          </a:p>
        </p:txBody>
      </p:sp>
      <p:sp>
        <p:nvSpPr>
          <p:cNvPr id="79" name="Shape 79"/>
          <p:cNvSpPr/>
          <p:nvPr/>
        </p:nvSpPr>
        <p:spPr>
          <a:xfrm>
            <a:off y="3878675" x="5651600"/>
            <a:ext cy="1122299" cx="3123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Readers can infer that Romeo has never experienced love before because he sees it as painful, so asks, should it be “tender?”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