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2.xml" Type="http://schemas.openxmlformats.org/officeDocument/2006/relationships/theme" Id="rId1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233279" x="372035"/>
            <a:ext cy="3330600" cx="8399999"/>
          </a:xfrm>
          <a:prstGeom prst="roundRect">
            <a:avLst>
              <a:gd fmla="val 3653" name="adj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" name="Shape 9"/>
          <p:cNvSpPr/>
          <p:nvPr/>
        </p:nvSpPr>
        <p:spPr>
          <a:xfrm>
            <a:off y="3678300" x="372035"/>
            <a:ext cy="904800" cx="8399999"/>
          </a:xfrm>
          <a:prstGeom prst="roundRect">
            <a:avLst>
              <a:gd fmla="val 15243" name="adj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 txBox="1"/>
          <p:nvPr>
            <p:ph type="ctrTitle"/>
          </p:nvPr>
        </p:nvSpPr>
        <p:spPr>
          <a:xfrm>
            <a:off y="473108" x="685800"/>
            <a:ext cy="28421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y="3896921" x="685800"/>
            <a:ext cy="460800" cx="77724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buNone/>
              <a:defRPr/>
            </a:lvl1pPr>
            <a:lvl2pPr>
              <a:spcBef>
                <a:spcPts val="0"/>
              </a:spcBef>
              <a:buSzPct val="100000"/>
              <a:buNone/>
              <a:defRPr sz="3000"/>
            </a:lvl2pPr>
            <a:lvl3pPr>
              <a:spcBef>
                <a:spcPts val="0"/>
              </a:spcBef>
              <a:buSzPct val="100000"/>
              <a:buNone/>
              <a:defRPr sz="3000"/>
            </a:lvl3pPr>
            <a:lvl4pPr>
              <a:spcBef>
                <a:spcPts val="0"/>
              </a:spcBef>
              <a:buSzPct val="100000"/>
              <a:buNone/>
              <a:defRPr sz="3000"/>
            </a:lvl4pPr>
            <a:lvl5pPr>
              <a:spcBef>
                <a:spcPts val="0"/>
              </a:spcBef>
              <a:buSzPct val="100000"/>
              <a:buNone/>
              <a:defRPr sz="3000"/>
            </a:lvl5pPr>
            <a:lvl6pPr>
              <a:spcBef>
                <a:spcPts val="0"/>
              </a:spcBef>
              <a:buSzPct val="100000"/>
              <a:buNone/>
              <a:defRPr sz="3000"/>
            </a:lvl6pPr>
            <a:lvl7pPr>
              <a:spcBef>
                <a:spcPts val="0"/>
              </a:spcBef>
              <a:buSzPct val="100000"/>
              <a:buNone/>
              <a:defRPr sz="3000"/>
            </a:lvl7pPr>
            <a:lvl8pPr>
              <a:spcBef>
                <a:spcPts val="0"/>
              </a:spcBef>
              <a:buSzPct val="100000"/>
              <a:buNone/>
              <a:defRPr sz="3000"/>
            </a:lvl8pPr>
            <a:lvl9pPr>
              <a:spcBef>
                <a:spcPts val="0"/>
              </a:spcBef>
              <a:buSzPct val="100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/>
          <p:nvPr/>
        </p:nvSpPr>
        <p:spPr>
          <a:xfrm>
            <a:off y="1163170" x="372035"/>
            <a:ext cy="3877800" cx="8399999"/>
          </a:xfrm>
          <a:prstGeom prst="roundRect">
            <a:avLst>
              <a:gd fmla="val 2970" name="adj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" name="Shape 14"/>
          <p:cNvSpPr/>
          <p:nvPr/>
        </p:nvSpPr>
        <p:spPr>
          <a:xfrm rot="10800000" flipH="1">
            <a:off y="59" x="372035"/>
            <a:ext cy="1049700" cx="8399999"/>
          </a:xfrm>
          <a:prstGeom prst="round2SameRect">
            <a:avLst>
              <a:gd fmla="val 10590" name="adj1"/>
              <a:gd fmla="val 0" name="adj2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>
            <a:off y="1163170" x="372035"/>
            <a:ext cy="3877800" cx="4114800"/>
          </a:xfrm>
          <a:prstGeom prst="roundRect">
            <a:avLst>
              <a:gd fmla="val 3784" name="adj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" name="Shape 19"/>
          <p:cNvSpPr/>
          <p:nvPr/>
        </p:nvSpPr>
        <p:spPr>
          <a:xfrm rot="10800000" flipH="1">
            <a:off y="59" x="372035"/>
            <a:ext cy="1049700" cx="8399999"/>
          </a:xfrm>
          <a:prstGeom prst="round2SameRect">
            <a:avLst>
              <a:gd fmla="val 10590" name="adj1"/>
              <a:gd fmla="val 0" name="adj2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y="1200150" x="457200"/>
            <a:ext cy="3725699" cx="3925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/>
          <p:nvPr/>
        </p:nvSpPr>
        <p:spPr>
          <a:xfrm>
            <a:off y="1163170" x="4657164"/>
            <a:ext cy="3877800" cx="4114800"/>
          </a:xfrm>
          <a:prstGeom prst="roundRect">
            <a:avLst>
              <a:gd fmla="val 3784" name="adj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y="1200150" x="4761353"/>
            <a:ext cy="3725699" cx="3925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/>
          <p:nvPr/>
        </p:nvSpPr>
        <p:spPr>
          <a:xfrm>
            <a:off y="1163170" x="372035"/>
            <a:ext cy="3877800" cx="8399999"/>
          </a:xfrm>
          <a:prstGeom prst="roundRect">
            <a:avLst>
              <a:gd fmla="val 2970" name="adj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 rot="10800000" flipH="1">
            <a:off y="59" x="372035"/>
            <a:ext cy="1049700" cx="8399999"/>
          </a:xfrm>
          <a:prstGeom prst="round2SameRect">
            <a:avLst>
              <a:gd fmla="val 10590" name="adj1"/>
              <a:gd fmla="val 0" name="adj2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idx="1" type="body"/>
          </p:nvPr>
        </p:nvSpPr>
        <p:spPr>
          <a:xfrm>
            <a:off y="4276652" x="372035"/>
            <a:ext cy="649199" cx="83999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24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30" name="Shape 30"/>
          <p:cNvSpPr/>
          <p:nvPr/>
        </p:nvSpPr>
        <p:spPr>
          <a:xfrm>
            <a:off y="233279" x="372035"/>
            <a:ext cy="3868499" cx="8399999"/>
          </a:xfrm>
          <a:prstGeom prst="roundRect">
            <a:avLst>
              <a:gd fmla="val 2776" name="adj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/>
        </p:nvSpPr>
        <p:spPr>
          <a:xfrm>
            <a:off y="235584" x="372035"/>
            <a:ext cy="4672199" cx="8399999"/>
          </a:xfrm>
          <a:prstGeom prst="roundRect">
            <a:avLst>
              <a:gd fmla="val 2255" name="adj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2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 txBox="1"/>
          <p:nvPr>
            <p:ph type="ctrTitle"/>
          </p:nvPr>
        </p:nvSpPr>
        <p:spPr>
          <a:xfrm>
            <a:off y="473108" x="685800"/>
            <a:ext cy="28421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4500" lang="en"/>
              <a:t>Literal Meaning to Insightful Observations</a:t>
            </a:r>
          </a:p>
        </p:txBody>
      </p:sp>
      <p:sp>
        <p:nvSpPr>
          <p:cNvPr id="35" name="Shape 35"/>
          <p:cNvSpPr txBox="1"/>
          <p:nvPr>
            <p:ph idx="1" type="subTitle"/>
          </p:nvPr>
        </p:nvSpPr>
        <p:spPr>
          <a:xfrm>
            <a:off y="3896921" x="685800"/>
            <a:ext cy="460800" cx="77724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Making Strong Character Inferences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Literal Meaning vs. Deeper Meaning</a:t>
            </a:r>
          </a:p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1200150" x="457200"/>
            <a:ext cy="14085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2400" lang="en"/>
              <a:t>When making an inference, you can infer the literal meaning of a quote or event. You can also make inferences that have deeper meaning beyond identifying synonyms of words.</a:t>
            </a:r>
          </a:p>
        </p:txBody>
      </p:sp>
      <p:pic>
        <p:nvPicPr>
          <p:cNvPr id="42" name="Shape 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3556875" x="345175"/>
            <a:ext cy="1541975" cx="2889475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Shape 43"/>
          <p:cNvSpPr/>
          <p:nvPr/>
        </p:nvSpPr>
        <p:spPr>
          <a:xfrm>
            <a:off y="2530950" x="1732325"/>
            <a:ext cy="1408500" cx="28494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“Uncle, this is a Montague, our foe, a villain, that is hither come in spite to scorn at our solemnity this night.”</a:t>
            </a:r>
          </a:p>
        </p:txBody>
      </p:sp>
      <p:sp>
        <p:nvSpPr>
          <p:cNvPr id="44" name="Shape 44"/>
          <p:cNvSpPr/>
          <p:nvPr/>
        </p:nvSpPr>
        <p:spPr>
          <a:xfrm>
            <a:off y="2888075" x="5194400"/>
            <a:ext cy="749099" cx="30164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Tybalt identifies Romeo and expresses his deep hate for Montagues.</a:t>
            </a:r>
          </a:p>
        </p:txBody>
      </p:sp>
      <p:sp>
        <p:nvSpPr>
          <p:cNvPr id="45" name="Shape 45"/>
          <p:cNvSpPr txBox="1"/>
          <p:nvPr/>
        </p:nvSpPr>
        <p:spPr>
          <a:xfrm>
            <a:off y="2530950" x="6276500"/>
            <a:ext cy="411899" cx="1464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>
                <a:solidFill>
                  <a:schemeClr val="dk2"/>
                </a:solidFill>
              </a:rPr>
              <a:t>Literal</a:t>
            </a:r>
          </a:p>
        </p:txBody>
      </p:sp>
      <p:sp>
        <p:nvSpPr>
          <p:cNvPr id="46" name="Shape 46"/>
          <p:cNvSpPr/>
          <p:nvPr/>
        </p:nvSpPr>
        <p:spPr>
          <a:xfrm>
            <a:off y="4107275" x="5194400"/>
            <a:ext cy="857400" cx="30164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lang="en"/>
              <a:t>Readers can infer that Tybalt likes or at least wants to start trouble. Otherwise, he wouldn’t even bring it to Capulet’s attention.</a:t>
            </a:r>
          </a:p>
        </p:txBody>
      </p:sp>
      <p:sp>
        <p:nvSpPr>
          <p:cNvPr id="47" name="Shape 47"/>
          <p:cNvSpPr txBox="1"/>
          <p:nvPr/>
        </p:nvSpPr>
        <p:spPr>
          <a:xfrm>
            <a:off y="3750150" x="6276500"/>
            <a:ext cy="411899" cx="1464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>
                <a:solidFill>
                  <a:schemeClr val="dk2"/>
                </a:solidFill>
              </a:rPr>
              <a:t>Deeper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More Examples</a:t>
            </a:r>
          </a:p>
        </p:txBody>
      </p:sp>
      <p:sp>
        <p:nvSpPr>
          <p:cNvPr id="53" name="Shape 53"/>
          <p:cNvSpPr/>
          <p:nvPr/>
        </p:nvSpPr>
        <p:spPr>
          <a:xfrm>
            <a:off y="1199925" x="428050"/>
            <a:ext cy="1020600" cx="2508299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sz="1200" lang="en"/>
              <a:t>“Go, girl, seek happy nights for happy days.” </a:t>
            </a:r>
          </a:p>
          <a:p>
            <a:pPr algn="ctr" rtl="0" lvl="0">
              <a:spcBef>
                <a:spcPts val="0"/>
              </a:spcBef>
              <a:buNone/>
            </a:pPr>
            <a:r>
              <a:rPr sz="1200" lang="en"/>
              <a:t>-Nurse</a:t>
            </a:r>
          </a:p>
        </p:txBody>
      </p:sp>
      <p:sp>
        <p:nvSpPr>
          <p:cNvPr id="54" name="Shape 54"/>
          <p:cNvSpPr/>
          <p:nvPr/>
        </p:nvSpPr>
        <p:spPr>
          <a:xfrm>
            <a:off y="1440275" x="2984600"/>
            <a:ext cy="749099" cx="26981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lang="en"/>
              <a:t>Nurse telling Juliet to go get ready and seek out fun at the party. </a:t>
            </a:r>
          </a:p>
        </p:txBody>
      </p:sp>
      <p:sp>
        <p:nvSpPr>
          <p:cNvPr id="55" name="Shape 55"/>
          <p:cNvSpPr/>
          <p:nvPr/>
        </p:nvSpPr>
        <p:spPr>
          <a:xfrm>
            <a:off y="1440275" x="5727800"/>
            <a:ext cy="857400" cx="30164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lang="en"/>
              <a:t>Reader can infer that the nurse not only raised Juliet because it was her job, but she also truly cares for her happiness. 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y="1083150" x="6809900"/>
            <a:ext cy="411899" cx="1464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>
                <a:solidFill>
                  <a:schemeClr val="dk2"/>
                </a:solidFill>
              </a:rPr>
              <a:t>Deeper</a:t>
            </a:r>
          </a:p>
        </p:txBody>
      </p:sp>
      <p:sp>
        <p:nvSpPr>
          <p:cNvPr id="57" name="Shape 57"/>
          <p:cNvSpPr txBox="1"/>
          <p:nvPr/>
        </p:nvSpPr>
        <p:spPr>
          <a:xfrm>
            <a:off y="1083150" x="3952553"/>
            <a:ext cy="411899" cx="1310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>
                <a:solidFill>
                  <a:schemeClr val="dk2"/>
                </a:solidFill>
              </a:rPr>
              <a:t>Literal</a:t>
            </a:r>
          </a:p>
        </p:txBody>
      </p:sp>
      <p:sp>
        <p:nvSpPr>
          <p:cNvPr id="58" name="Shape 58"/>
          <p:cNvSpPr/>
          <p:nvPr/>
        </p:nvSpPr>
        <p:spPr>
          <a:xfrm>
            <a:off y="2419125" x="351850"/>
            <a:ext cy="1097700" cx="2508299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sz="1200" lang="en"/>
              <a:t>“Not having that which having makes them short.” </a:t>
            </a:r>
          </a:p>
          <a:p>
            <a:pPr algn="ctr" rtl="0" lvl="0">
              <a:spcBef>
                <a:spcPts val="0"/>
              </a:spcBef>
              <a:buNone/>
            </a:pPr>
            <a:r>
              <a:rPr sz="1200" lang="en"/>
              <a:t>-Romeo</a:t>
            </a:r>
          </a:p>
        </p:txBody>
      </p:sp>
      <p:sp>
        <p:nvSpPr>
          <p:cNvPr id="59" name="Shape 59"/>
          <p:cNvSpPr/>
          <p:nvPr/>
        </p:nvSpPr>
        <p:spPr>
          <a:xfrm>
            <a:off y="2583275" x="2908400"/>
            <a:ext cy="857400" cx="26981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lang="en"/>
              <a:t>Romeo’s days seem long because he doesn’t have love, which is exciting and makes time go by quickly. </a:t>
            </a:r>
          </a:p>
        </p:txBody>
      </p:sp>
      <p:sp>
        <p:nvSpPr>
          <p:cNvPr id="60" name="Shape 60"/>
          <p:cNvSpPr/>
          <p:nvPr/>
        </p:nvSpPr>
        <p:spPr>
          <a:xfrm>
            <a:off y="2583275" x="5651600"/>
            <a:ext cy="1195800" cx="31239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1300" lang="en"/>
              <a:t>Readers can infer that Romeo is a relatively emotional character and is thinking about love. He emphasizes that his days seem long without love, which would make life more exciting and pass quicker. </a:t>
            </a:r>
          </a:p>
        </p:txBody>
      </p:sp>
      <p:sp>
        <p:nvSpPr>
          <p:cNvPr id="61" name="Shape 61"/>
          <p:cNvSpPr/>
          <p:nvPr/>
        </p:nvSpPr>
        <p:spPr>
          <a:xfrm>
            <a:off y="3714525" x="351850"/>
            <a:ext cy="989400" cx="2508299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1200" lang="en"/>
              <a:t>The Nurse is telling a dirty joke/memory about Juliet and can’t stop laughing</a:t>
            </a:r>
          </a:p>
        </p:txBody>
      </p:sp>
      <p:sp>
        <p:nvSpPr>
          <p:cNvPr id="62" name="Shape 62"/>
          <p:cNvSpPr/>
          <p:nvPr/>
        </p:nvSpPr>
        <p:spPr>
          <a:xfrm>
            <a:off y="3878675" x="2908400"/>
            <a:ext cy="857400" cx="26981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lang="en"/>
              <a:t>She is talking about something that happened to Juliet in the past. </a:t>
            </a:r>
          </a:p>
        </p:txBody>
      </p:sp>
      <p:sp>
        <p:nvSpPr>
          <p:cNvPr id="63" name="Shape 63"/>
          <p:cNvSpPr/>
          <p:nvPr/>
        </p:nvSpPr>
        <p:spPr>
          <a:xfrm>
            <a:off y="3878675" x="5651600"/>
            <a:ext cy="1122299" cx="31239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lang="en"/>
              <a:t>Readers can infer that the nurse can take a joke and doesn’t take things serious all the time. She is a laid back person who likes a good laugh.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More Examples</a:t>
            </a:r>
          </a:p>
        </p:txBody>
      </p:sp>
      <p:sp>
        <p:nvSpPr>
          <p:cNvPr id="69" name="Shape 69"/>
          <p:cNvSpPr/>
          <p:nvPr/>
        </p:nvSpPr>
        <p:spPr>
          <a:xfrm>
            <a:off y="1199925" x="428050"/>
            <a:ext cy="989400" cx="2508299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1200" lang="en"/>
              <a:t>Romeo jumps the wall to get to Juliet. </a:t>
            </a:r>
          </a:p>
        </p:txBody>
      </p:sp>
      <p:sp>
        <p:nvSpPr>
          <p:cNvPr id="70" name="Shape 70"/>
          <p:cNvSpPr/>
          <p:nvPr/>
        </p:nvSpPr>
        <p:spPr>
          <a:xfrm>
            <a:off y="1440275" x="2984600"/>
            <a:ext cy="749099" cx="26981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sz="1200" lang="en"/>
              <a:t>He is willing to risk sneaking into the Capulet grounds after the party. </a:t>
            </a:r>
          </a:p>
          <a:p>
            <a:pPr algn="ctr"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/>
          <p:nvPr/>
        </p:nvSpPr>
        <p:spPr>
          <a:xfrm>
            <a:off y="1440275" x="5727800"/>
            <a:ext cy="857400" cx="30164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lang="en"/>
              <a:t>Reader can infer that Romeo is a hopeless romantic because he is willing to take risks to see his love.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y="1083150" x="6809900"/>
            <a:ext cy="411899" cx="1464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>
                <a:solidFill>
                  <a:schemeClr val="dk2"/>
                </a:solidFill>
              </a:rPr>
              <a:t>Deeper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y="1083150" x="3952553"/>
            <a:ext cy="411899" cx="1310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>
                <a:solidFill>
                  <a:schemeClr val="dk2"/>
                </a:solidFill>
              </a:rPr>
              <a:t>Literal</a:t>
            </a:r>
          </a:p>
        </p:txBody>
      </p:sp>
      <p:sp>
        <p:nvSpPr>
          <p:cNvPr id="74" name="Shape 74"/>
          <p:cNvSpPr/>
          <p:nvPr/>
        </p:nvSpPr>
        <p:spPr>
          <a:xfrm>
            <a:off y="2342925" x="351850"/>
            <a:ext cy="989400" cx="2508299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1200" lang="en"/>
              <a:t>When she is alone (or thinks she is), Juliet speaks of Romeo. </a:t>
            </a:r>
          </a:p>
        </p:txBody>
      </p:sp>
      <p:sp>
        <p:nvSpPr>
          <p:cNvPr id="75" name="Shape 75"/>
          <p:cNvSpPr/>
          <p:nvPr/>
        </p:nvSpPr>
        <p:spPr>
          <a:xfrm>
            <a:off y="2583275" x="2908400"/>
            <a:ext cy="857400" cx="26981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lang="en"/>
              <a:t>She is talking about Romeo.</a:t>
            </a:r>
          </a:p>
        </p:txBody>
      </p:sp>
      <p:sp>
        <p:nvSpPr>
          <p:cNvPr id="76" name="Shape 76"/>
          <p:cNvSpPr/>
          <p:nvPr/>
        </p:nvSpPr>
        <p:spPr>
          <a:xfrm>
            <a:off y="2583275" x="5651600"/>
            <a:ext cy="1122299" cx="31239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lang="en"/>
              <a:t>Readers can infer that Juliet has already fallen in love with Romeo. When she is alone, she thinks of him like a school-girl thinks of her crush. </a:t>
            </a:r>
          </a:p>
        </p:txBody>
      </p:sp>
      <p:sp>
        <p:nvSpPr>
          <p:cNvPr id="77" name="Shape 77"/>
          <p:cNvSpPr/>
          <p:nvPr/>
        </p:nvSpPr>
        <p:spPr>
          <a:xfrm>
            <a:off y="3638325" x="351850"/>
            <a:ext cy="989400" cx="2508299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sz="1200" lang="en"/>
              <a:t>“Is love a tender thing?”</a:t>
            </a:r>
          </a:p>
          <a:p>
            <a:pPr algn="ctr" rtl="0" lvl="0">
              <a:spcBef>
                <a:spcPts val="0"/>
              </a:spcBef>
              <a:buNone/>
            </a:pPr>
            <a:r>
              <a:rPr sz="1200" lang="en"/>
              <a:t>-Romeo</a:t>
            </a:r>
          </a:p>
        </p:txBody>
      </p:sp>
      <p:sp>
        <p:nvSpPr>
          <p:cNvPr id="78" name="Shape 78"/>
          <p:cNvSpPr/>
          <p:nvPr/>
        </p:nvSpPr>
        <p:spPr>
          <a:xfrm>
            <a:off y="3878675" x="2908400"/>
            <a:ext cy="857400" cx="26981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lang="en"/>
              <a:t>Romeo is if love is supposed to actually be “tender.”</a:t>
            </a:r>
          </a:p>
        </p:txBody>
      </p:sp>
      <p:sp>
        <p:nvSpPr>
          <p:cNvPr id="79" name="Shape 79"/>
          <p:cNvSpPr/>
          <p:nvPr/>
        </p:nvSpPr>
        <p:spPr>
          <a:xfrm>
            <a:off y="3878675" x="5651600"/>
            <a:ext cy="1122299" cx="31239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lang="en"/>
              <a:t>Readers can infer that Romeo has never experienced love before because he sees it as painful, so asks, should it be “tender?”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label">
  <a:themeElements>
    <a:clrScheme name="Custom 352">
      <a:dk1>
        <a:srgbClr val="333333"/>
      </a:dk1>
      <a:lt1>
        <a:srgbClr val="FFFFFF"/>
      </a:lt1>
      <a:dk2>
        <a:srgbClr val="800000"/>
      </a:dk2>
      <a:lt2>
        <a:srgbClr val="CCCCCC"/>
      </a:lt2>
      <a:accent1>
        <a:srgbClr val="0E427E"/>
      </a:accent1>
      <a:accent2>
        <a:srgbClr val="C5AF48"/>
      </a:accent2>
      <a:accent3>
        <a:srgbClr val="327C56"/>
      </a:accent3>
      <a:accent4>
        <a:srgbClr val="387B7D"/>
      </a:accent4>
      <a:accent5>
        <a:srgbClr val="BA7436"/>
      </a:accent5>
      <a:accent6>
        <a:srgbClr val="804000"/>
      </a:accent6>
      <a:hlink>
        <a:srgbClr val="1D6B8D"/>
      </a:hlink>
      <a:folHlink>
        <a:srgbClr val="103B46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